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4"/>
  </p:sldMasterIdLst>
  <p:notesMasterIdLst>
    <p:notesMasterId r:id="rId19"/>
  </p:notesMasterIdLst>
  <p:handoutMasterIdLst>
    <p:handoutMasterId r:id="rId20"/>
  </p:handoutMasterIdLst>
  <p:sldIdLst>
    <p:sldId id="286" r:id="rId5"/>
    <p:sldId id="312" r:id="rId6"/>
    <p:sldId id="378" r:id="rId7"/>
    <p:sldId id="379" r:id="rId8"/>
    <p:sldId id="352" r:id="rId9"/>
    <p:sldId id="353" r:id="rId10"/>
    <p:sldId id="354" r:id="rId11"/>
    <p:sldId id="386" r:id="rId12"/>
    <p:sldId id="381" r:id="rId13"/>
    <p:sldId id="382" r:id="rId14"/>
    <p:sldId id="383" r:id="rId15"/>
    <p:sldId id="387" r:id="rId16"/>
    <p:sldId id="388" r:id="rId17"/>
    <p:sldId id="38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28A4"/>
    <a:srgbClr val="3F76F1"/>
    <a:srgbClr val="BF7C00"/>
    <a:srgbClr val="449C45"/>
    <a:srgbClr val="FDB719"/>
    <a:srgbClr val="F1B8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1"/>
    <p:restoredTop sz="96286"/>
  </p:normalViewPr>
  <p:slideViewPr>
    <p:cSldViewPr snapToGrid="0" snapToObjects="1">
      <p:cViewPr>
        <p:scale>
          <a:sx n="125" d="100"/>
          <a:sy n="125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5" d="100"/>
        <a:sy n="155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3ED3319-7128-8A43-A343-589DCC88038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E2D9A0-EFDF-8149-8D17-DB42269573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1AFFDD-2053-C843-B5CE-24D1DBAFC1B0}" type="datetimeFigureOut">
              <a:rPr lang="en-US" smtClean="0"/>
              <a:t>11/3/25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7B33E1-0AD9-3843-872B-0713EA43C46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70AFA1-F959-9D49-8FF1-7690C70454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CA87-54D2-B649-AC4A-3DAC685A1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501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57E0D2-003B-2D44-B96C-3C25C5EFA284}" type="datetimeFigureOut">
              <a:rPr lang="en-US" smtClean="0"/>
              <a:t>11/3/25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75C71-18CA-6146-AEEF-7B8E3B437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63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022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9CA79-EB34-5733-DF13-44A5D2C1E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12067E-BF59-3FF2-A351-F63969A605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D50333-B1E4-3074-FFBE-4F67755081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AAB6BE-2FBA-9447-A674-EE9C0AEC74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5987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065FC1-6377-A606-FCF3-82CB98B07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56417F-48F4-8B0C-82A0-F2358D3358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FCE5AB-463F-6A45-8D18-02E01B853C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CD5D9-053C-CDAA-CEE2-CAF8A3E394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1937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3568AE-9F7F-142C-20CE-1FD5FDCA17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DB467D-9B90-940F-51D3-B350878EE1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10FD31-8E80-720E-BF1B-523C6E2D37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A834FD-06D0-F329-C5CB-5B49B08451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517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2F91F-BC08-9803-C0D7-242B7FC3D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4D08EF-1203-52DC-88C5-A5711E9514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5C0C50-1137-9550-EBAF-4A34280DCC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77C93E-4DB3-558D-0938-4E9A59CB99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735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52412-CD8B-4861-B4CC-95603E92E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D20338-6D45-9C7F-C81D-0AE5CB966A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07A370-A2BC-C070-B263-EB51EE27F1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BF2E43-6E73-1C01-747E-B9BFB15AFD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52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C00000"/>
                </a:solidFill>
              </a:rPr>
              <a:t>Core foundation for future interaction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321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F78E2-8B45-244B-EAE3-302E22358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3D2C3D-85B5-85EF-B78B-E156B14308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2C0C39-213D-9B92-1196-F34CE8F119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9C149A-2927-23CD-A036-A9BEEC64C3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9628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2E17C4-7799-09A1-3EB3-E2FF81751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926D52-C733-5ECC-8E5A-C4D36959FB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FF61A4-A800-DC7F-D5A6-1BB445CD8A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CBE3BC-E9DE-15EF-6F39-2D30CCDACA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82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9E965B-BB4D-AA98-7E2D-8AEDF7DC7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6487F8-8D0B-FFC3-E1DC-5A261ECB36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B06466-F0AE-0E86-7FB9-73B63898C1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4511AC-3F96-F75E-8790-0323D68BF5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88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B0126-427E-B146-2287-8202255E7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4ACB9B-9BCF-2AB3-8207-7B8D8BBE8D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D71302-5766-0406-A03E-4B628A4615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8EACF3-1AC4-CB26-43AA-1EC9443A5F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691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3B9A1-A67A-C006-2C38-8A10E534D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AC0656-1281-7C27-E5FE-B8156A9C9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5A2155-3AFF-711A-A348-DF773FCCE9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AE723-29FD-9D38-A361-DB486502D4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549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FD810-AB96-5600-9808-34B1D5DCE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56C015-9595-421A-446C-58D6725937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EB2CC8-5495-DB92-A2F8-71FD87F388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13A0A-534C-36C5-12D2-D66765D312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877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25E08D-6135-E39B-67CD-018C5FEF9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A2AA95-19F5-273C-2C1F-DCBEF63143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112EF7-2508-A2D4-CC18-445A9147E3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5C95ED-5656-0849-4A1C-3120A79E91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75C71-18CA-6146-AEEF-7B8E3B4373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10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0B4E66C-7385-DC20-45D4-981127ABC4A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3422" y="1555707"/>
            <a:ext cx="10985156" cy="2036623"/>
          </a:xfrm>
          <a:prstGeom prst="rect">
            <a:avLst/>
          </a:prstGeom>
        </p:spPr>
        <p:txBody>
          <a:bodyPr bIns="0" anchor="b">
            <a:noAutofit/>
          </a:bodyPr>
          <a:lstStyle>
            <a:lvl1pPr algn="ctr">
              <a:defRPr sz="6000" b="1" i="0" spc="100">
                <a:latin typeface="Avenir Next LT Pro" panose="020B0504020202020204" pitchFamily="34" charset="77"/>
              </a:defRPr>
            </a:lvl1pPr>
          </a:lstStyle>
          <a:p>
            <a:r>
              <a:rPr lang="en-US" dirty="0"/>
              <a:t>HEADLINE GOES HERE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29CC337-A3FB-9639-E0D8-999EC7235F5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3422" y="3592331"/>
            <a:ext cx="10985156" cy="1501346"/>
          </a:xfrm>
        </p:spPr>
        <p:txBody>
          <a:bodyPr>
            <a:normAutofit/>
          </a:bodyPr>
          <a:lstStyle>
            <a:lvl1pPr marL="0" indent="0" algn="ctr">
              <a:buNone/>
              <a:defRPr sz="3200" b="0" i="1">
                <a:latin typeface="Avenir Next LT Pro" panose="020B0504020202020204" pitchFamily="34" charset="77"/>
                <a:ea typeface="Palatino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 goes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B443231-8A45-AA79-1B3A-C061F59FA5F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91771" y="978625"/>
            <a:ext cx="8208457" cy="572464"/>
          </a:xfrm>
          <a:solidFill>
            <a:srgbClr val="FDB719"/>
          </a:solidFill>
        </p:spPr>
        <p:txBody>
          <a:bodyPr wrap="square" lIns="182880" tIns="137160" rIns="109728" bIns="100584" anchor="ctr" anchorCtr="0">
            <a:spAutoFit/>
          </a:bodyPr>
          <a:lstStyle>
            <a:lvl1pPr marL="0" indent="0" algn="ctr">
              <a:buFontTx/>
              <a:buNone/>
              <a:defRPr b="0" i="0" spc="600">
                <a:latin typeface="Avenir Next LT Pro" panose="020B0504020202020204" pitchFamily="34" charset="77"/>
              </a:defRPr>
            </a:lvl1pPr>
          </a:lstStyle>
          <a:p>
            <a:pPr lvl="0"/>
            <a:r>
              <a:rPr lang="en-US" dirty="0"/>
              <a:t>CLICK TO ADD TEXT — ONE LINE</a:t>
            </a:r>
          </a:p>
        </p:txBody>
      </p:sp>
    </p:spTree>
    <p:extLst>
      <p:ext uri="{BB962C8B-B14F-4D97-AF65-F5344CB8AC3E}">
        <p14:creationId xmlns:p14="http://schemas.microsoft.com/office/powerpoint/2010/main" val="469388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2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FD774-94F9-3B41-BB91-BEE1ACFF72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8" y="2344097"/>
            <a:ext cx="5020962" cy="823912"/>
          </a:xfrm>
        </p:spPr>
        <p:txBody>
          <a:bodyPr anchor="b"/>
          <a:lstStyle>
            <a:lvl1pPr marL="0" indent="0">
              <a:buNone/>
              <a:defRPr sz="2400" b="1">
                <a:latin typeface="Avenir Next LT Pro" panose="020B0504020202020204" pitchFamily="34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68E34D-6966-D644-B2E6-D8BB46EAB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5038" y="3168009"/>
            <a:ext cx="5020962" cy="2466671"/>
          </a:xfrm>
        </p:spPr>
        <p:txBody>
          <a:bodyPr/>
          <a:lstStyle>
            <a:lvl1pPr>
              <a:defRPr>
                <a:latin typeface="Avenir Next LT Pro" panose="020B0504020202020204" pitchFamily="34" charset="77"/>
              </a:defRPr>
            </a:lvl1pPr>
            <a:lvl2pPr>
              <a:defRPr>
                <a:latin typeface="Avenir Next LT Pro" panose="020B0504020202020204" pitchFamily="34" charset="77"/>
              </a:defRPr>
            </a:lvl2pPr>
            <a:lvl3pPr>
              <a:defRPr>
                <a:latin typeface="Avenir Next LT Pro" panose="020B0504020202020204" pitchFamily="34" charset="77"/>
              </a:defRPr>
            </a:lvl3pPr>
            <a:lvl4pPr>
              <a:defRPr>
                <a:latin typeface="Avenir Next LT Pro" panose="020B0504020202020204" pitchFamily="34" charset="77"/>
              </a:defRPr>
            </a:lvl4pPr>
            <a:lvl5pPr>
              <a:defRPr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E03B69-5E2D-3B47-BB01-AFBE3BD6B2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95594" y="2344097"/>
            <a:ext cx="5223721" cy="823912"/>
          </a:xfrm>
        </p:spPr>
        <p:txBody>
          <a:bodyPr anchor="b"/>
          <a:lstStyle>
            <a:lvl1pPr marL="0" indent="0">
              <a:buNone/>
              <a:defRPr sz="2400" b="1">
                <a:latin typeface="Avenir Next LT Pro" panose="020B0504020202020204" pitchFamily="34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F5DDA1-02B1-3341-9D80-8DF498B6B8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95594" y="3168010"/>
            <a:ext cx="5223721" cy="2466671"/>
          </a:xfrm>
        </p:spPr>
        <p:txBody>
          <a:bodyPr/>
          <a:lstStyle>
            <a:lvl1pPr>
              <a:defRPr>
                <a:latin typeface="Avenir Next LT Pro" panose="020B0504020202020204" pitchFamily="34" charset="77"/>
              </a:defRPr>
            </a:lvl1pPr>
            <a:lvl2pPr>
              <a:defRPr>
                <a:latin typeface="Avenir Next LT Pro" panose="020B0504020202020204" pitchFamily="34" charset="77"/>
              </a:defRPr>
            </a:lvl2pPr>
            <a:lvl3pPr>
              <a:defRPr>
                <a:latin typeface="Avenir Next LT Pro" panose="020B0504020202020204" pitchFamily="34" charset="77"/>
              </a:defRPr>
            </a:lvl3pPr>
            <a:lvl4pPr>
              <a:defRPr>
                <a:latin typeface="Avenir Next LT Pro" panose="020B0504020202020204" pitchFamily="34" charset="77"/>
              </a:defRPr>
            </a:lvl4pPr>
            <a:lvl5pPr>
              <a:defRPr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6BF27D-BF90-9D42-A1FA-2AFFD504F6FE}"/>
              </a:ext>
            </a:extLst>
          </p:cNvPr>
          <p:cNvSpPr/>
          <p:nvPr userDrawn="1"/>
        </p:nvSpPr>
        <p:spPr>
          <a:xfrm>
            <a:off x="0" y="623221"/>
            <a:ext cx="511087" cy="311425"/>
          </a:xfrm>
          <a:prstGeom prst="rect">
            <a:avLst/>
          </a:prstGeom>
          <a:solidFill>
            <a:srgbClr val="F1B8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DFECDF-75AD-3ED5-5D58-47132B6A52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087" y="1453624"/>
            <a:ext cx="11108227" cy="8359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4000" b="1" i="0" spc="100">
                <a:latin typeface="Avenir Next LT Pro" panose="020B0504020202020204" pitchFamily="34" charset="77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8" name="Content Placeholder 12">
            <a:extLst>
              <a:ext uri="{FF2B5EF4-FFF2-40B4-BE49-F238E27FC236}">
                <a16:creationId xmlns:a16="http://schemas.microsoft.com/office/drawing/2014/main" id="{69A12D1F-D3FD-128E-3885-7A1FEE31D34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26221" y="626165"/>
            <a:ext cx="11093094" cy="308113"/>
          </a:xfrm>
        </p:spPr>
        <p:txBody>
          <a:bodyPr bIns="18288" anchor="ctr">
            <a:noAutofit/>
          </a:bodyPr>
          <a:lstStyle>
            <a:lvl1pPr>
              <a:buNone/>
              <a:defRPr sz="1600" b="0" i="0" cap="all" spc="600" baseline="0">
                <a:latin typeface="Avenir Next LT Pro" panose="020B0504020202020204" pitchFamily="34" charset="77"/>
              </a:defRPr>
            </a:lvl1pPr>
          </a:lstStyle>
          <a:p>
            <a:r>
              <a:rPr lang="en-US" dirty="0"/>
              <a:t>SINGLE LINE | ALL CAPS</a:t>
            </a:r>
          </a:p>
        </p:txBody>
      </p:sp>
    </p:spTree>
    <p:extLst>
      <p:ext uri="{BB962C8B-B14F-4D97-AF65-F5344CB8AC3E}">
        <p14:creationId xmlns:p14="http://schemas.microsoft.com/office/powerpoint/2010/main" val="280704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2DA05C-E50C-607D-71A8-0D27949BCD8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t="6248" b="6248"/>
          <a:stretch/>
        </p:blipFill>
        <p:spPr>
          <a:xfrm>
            <a:off x="0" y="0"/>
            <a:ext cx="12205546" cy="6865977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5402CF-4250-5A54-A4E5-6E5C71FDC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85EFDF-C5C4-2206-3A2A-5DE1D7B3C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7ACD6-DD9A-A35D-AEDF-91CA85871C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Satoshi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C5F9B-F5B8-D5C3-B648-781F9DBC4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Satoshi" pitchFamily="2" charset="77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C6102-38BE-2752-C9F4-16E791527F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Satoshi" pitchFamily="2" charset="77"/>
              </a:defRPr>
            </a:lvl1pPr>
          </a:lstStyle>
          <a:p>
            <a:fld id="{F1662D96-D004-FA47-B233-60E2CE709D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B68B57-2018-317F-AAF5-BC0A63CD2BBB}"/>
              </a:ext>
            </a:extLst>
          </p:cNvPr>
          <p:cNvSpPr/>
          <p:nvPr userDrawn="1"/>
        </p:nvSpPr>
        <p:spPr>
          <a:xfrm>
            <a:off x="0" y="6081823"/>
            <a:ext cx="12192004" cy="77617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13">
            <a:extLst>
              <a:ext uri="{FF2B5EF4-FFF2-40B4-BE49-F238E27FC236}">
                <a16:creationId xmlns:a16="http://schemas.microsoft.com/office/drawing/2014/main" id="{28D01C04-4F7F-7DA5-011F-2319AE45B2A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3191" b="5695"/>
          <a:stretch/>
        </p:blipFill>
        <p:spPr>
          <a:xfrm>
            <a:off x="545245" y="6180280"/>
            <a:ext cx="2224449" cy="58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822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3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Avenir Next LT Pro" panose="020B0504020202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ace6qv@missouri.edu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E0666-D72D-2DD5-E412-629448DF4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420" y="2665518"/>
            <a:ext cx="10985156" cy="124751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/>
              <a:t>Mini - VR Workshop</a:t>
            </a:r>
            <a:br>
              <a:rPr lang="en-US" sz="3600" dirty="0"/>
            </a:br>
            <a:r>
              <a:rPr lang="en-US" sz="2000" dirty="0"/>
              <a:t>Build Your First VR Experience with Unity + XR Toolkit</a:t>
            </a:r>
            <a:endParaRPr lang="en-US" sz="4400" b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F81302-97F1-5AA5-106F-D7BC1DD2A3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216" y="5418446"/>
            <a:ext cx="7101564" cy="646331"/>
          </a:xfrm>
        </p:spPr>
        <p:txBody>
          <a:bodyPr>
            <a:normAutofit/>
          </a:bodyPr>
          <a:lstStyle/>
          <a:p>
            <a:r>
              <a:rPr lang="en-US" sz="1400" dirty="0" err="1"/>
              <a:t>TigerHacks</a:t>
            </a:r>
            <a:r>
              <a:rPr lang="en-US" sz="1400" dirty="0"/>
              <a:t> 2025, Saturday 8</a:t>
            </a:r>
            <a:r>
              <a:rPr lang="en-US" sz="1400" baseline="30000" dirty="0"/>
              <a:t>th</a:t>
            </a:r>
            <a:r>
              <a:rPr lang="en-US" sz="1400" dirty="0"/>
              <a:t> November – VR Lab</a:t>
            </a:r>
          </a:p>
          <a:p>
            <a:r>
              <a:rPr lang="en-US" sz="1400" i="0" dirty="0"/>
              <a:t>College of Engineering | Information Technology | University of Missouri – Columbia</a:t>
            </a:r>
          </a:p>
        </p:txBody>
      </p:sp>
      <p:pic>
        <p:nvPicPr>
          <p:cNvPr id="13316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A50DE387-4824-44BB-82CD-9E4965105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8310" y="315234"/>
            <a:ext cx="3397582" cy="2500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BF733B-8423-CC58-01CC-A1748309CA09}"/>
              </a:ext>
            </a:extLst>
          </p:cNvPr>
          <p:cNvSpPr txBox="1"/>
          <p:nvPr/>
        </p:nvSpPr>
        <p:spPr>
          <a:xfrm>
            <a:off x="3771712" y="4439849"/>
            <a:ext cx="43707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accent5"/>
                </a:solidFill>
                <a:latin typeface="Avenir Next LT Pro" panose="020B0504020202020204" pitchFamily="34" charset="77"/>
              </a:rPr>
              <a:t>Alicia Esquivel Morel </a:t>
            </a:r>
          </a:p>
          <a:p>
            <a:pPr algn="ctr"/>
            <a:r>
              <a:rPr lang="en-US" sz="1800" dirty="0">
                <a:latin typeface="Avenir Next LT Pro" panose="020B0504020202020204" pitchFamily="34" charset="77"/>
              </a:rPr>
              <a:t>Graduate Instructor </a:t>
            </a:r>
            <a:endParaRPr lang="en-US" dirty="0">
              <a:latin typeface="Avenir Next LT Pro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74824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0E47C-AB2A-6337-E449-F07047146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3B8D718-3B1C-4ECB-E2AD-37F4178AC0B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4CFA8557-85D1-8536-9ECB-DD99724B5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87" y="1152408"/>
            <a:ext cx="11108227" cy="835923"/>
          </a:xfrm>
        </p:spPr>
        <p:txBody>
          <a:bodyPr/>
          <a:lstStyle/>
          <a:p>
            <a:r>
              <a:rPr lang="en-US" dirty="0"/>
              <a:t>Step 4: Add Floor + Teleportation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4C4CD0-1B00-CA35-A6AC-427666E54D15}"/>
              </a:ext>
            </a:extLst>
          </p:cNvPr>
          <p:cNvSpPr txBox="1"/>
          <p:nvPr/>
        </p:nvSpPr>
        <p:spPr>
          <a:xfrm>
            <a:off x="511086" y="2399386"/>
            <a:ext cx="10853600" cy="2199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dirty="0">
                <a:latin typeface="Avenir Next LT Pro" panose="020B0504020202020204" pitchFamily="34" charset="77"/>
              </a:rPr>
              <a:t>Right-click → 3D Object → Plane → name it </a:t>
            </a: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Floor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dirty="0">
                <a:latin typeface="Avenir Next LT Pro" panose="020B0504020202020204" pitchFamily="34" charset="77"/>
              </a:rPr>
              <a:t>Add Component → </a:t>
            </a:r>
            <a:r>
              <a:rPr lang="en-US" sz="2400" b="1" dirty="0">
                <a:latin typeface="Avenir Next LT Pro" panose="020B0504020202020204" pitchFamily="34" charset="77"/>
              </a:rPr>
              <a:t>Teleportation Area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dirty="0">
                <a:latin typeface="Avenir Next LT Pro" panose="020B0504020202020204" pitchFamily="34" charset="77"/>
              </a:rPr>
              <a:t>Now you can point your controller and teleport to move</a:t>
            </a:r>
          </a:p>
        </p:txBody>
      </p:sp>
      <p:pic>
        <p:nvPicPr>
          <p:cNvPr id="4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27194F9E-58F0-2C65-2D50-F381F940D6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4"/>
          <a:stretch>
            <a:fillRect/>
          </a:stretch>
        </p:blipFill>
        <p:spPr bwMode="auto">
          <a:xfrm>
            <a:off x="11098530" y="6231835"/>
            <a:ext cx="827352" cy="45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532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23299-C92A-587A-5113-52220748C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896DEF6-FF8F-81FD-C91E-7488A2E1AEC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DBF29B5E-B4E7-4A69-ADB3-4C8F89B00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87" y="1152408"/>
            <a:ext cx="11108227" cy="835923"/>
          </a:xfrm>
        </p:spPr>
        <p:txBody>
          <a:bodyPr/>
          <a:lstStyle/>
          <a:p>
            <a:r>
              <a:rPr lang="en-US" dirty="0"/>
              <a:t>Step 5: Add a Grabbable Object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8FD8B7-6B46-FB83-F7ED-566757A5FB7B}"/>
              </a:ext>
            </a:extLst>
          </p:cNvPr>
          <p:cNvSpPr txBox="1"/>
          <p:nvPr/>
        </p:nvSpPr>
        <p:spPr>
          <a:xfrm>
            <a:off x="593166" y="2448710"/>
            <a:ext cx="10107260" cy="2798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Avenir Next LT Pro" panose="020B0504020202020204" pitchFamily="34" charset="77"/>
              </a:rPr>
              <a:t>Right-click Hierarchy → 3D Object → Cube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Avenir Next LT Pro" panose="020B0504020202020204" pitchFamily="34" charset="77"/>
              </a:rPr>
              <a:t>Position at (0, 1, 1)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Avenir Next LT Pro" panose="020B0504020202020204" pitchFamily="34" charset="77"/>
              </a:rPr>
              <a:t>Add Component → </a:t>
            </a:r>
            <a:r>
              <a:rPr lang="en-US" sz="2400" b="1" dirty="0" err="1">
                <a:latin typeface="Avenir Next LT Pro" panose="020B0504020202020204" pitchFamily="34" charset="77"/>
              </a:rPr>
              <a:t>Rigidbody</a:t>
            </a:r>
            <a:endParaRPr lang="en-US" sz="2400" dirty="0">
              <a:latin typeface="Avenir Next LT Pro" panose="020B0504020202020204" pitchFamily="34" charset="77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Avenir Next LT Pro" panose="020B0504020202020204" pitchFamily="34" charset="77"/>
              </a:rPr>
              <a:t>Add Component → </a:t>
            </a:r>
            <a:r>
              <a:rPr lang="en-US" sz="2400" b="1" dirty="0">
                <a:latin typeface="Avenir Next LT Pro" panose="020B0504020202020204" pitchFamily="34" charset="77"/>
              </a:rPr>
              <a:t>XR Grab Interactable</a:t>
            </a:r>
            <a:endParaRPr lang="en-US" sz="2400" dirty="0">
              <a:latin typeface="Avenir Next LT Pro" panose="020B0504020202020204" pitchFamily="34" charset="77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Avenir Next LT Pro" panose="020B0504020202020204" pitchFamily="34" charset="77"/>
              </a:rPr>
              <a:t>Enter Play Mode → Grab and throw it in VR</a:t>
            </a:r>
          </a:p>
        </p:txBody>
      </p:sp>
      <p:pic>
        <p:nvPicPr>
          <p:cNvPr id="4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2E5094EF-A530-1F67-BF7C-EA723C4BB0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4"/>
          <a:stretch>
            <a:fillRect/>
          </a:stretch>
        </p:blipFill>
        <p:spPr bwMode="auto">
          <a:xfrm>
            <a:off x="11098530" y="6231835"/>
            <a:ext cx="827352" cy="45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755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40036-485E-3D25-889D-2B43B52AEF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58DBD7C-C328-3E1C-FAFC-5C53DE4A232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FEFD48CB-44AA-B7F9-835A-FB74BE0C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87" y="1152408"/>
            <a:ext cx="11108227" cy="835923"/>
          </a:xfrm>
        </p:spPr>
        <p:txBody>
          <a:bodyPr/>
          <a:lstStyle/>
          <a:p>
            <a:r>
              <a:rPr lang="en-US" dirty="0"/>
              <a:t>You Just Built VR Interaction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93AC7B-CA27-7E4F-8531-B6783411E9F0}"/>
              </a:ext>
            </a:extLst>
          </p:cNvPr>
          <p:cNvSpPr txBox="1"/>
          <p:nvPr/>
        </p:nvSpPr>
        <p:spPr>
          <a:xfrm>
            <a:off x="632076" y="2627604"/>
            <a:ext cx="6772334" cy="279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Avenir Next LT Pro" panose="020B0504020202020204" pitchFamily="34" charset="77"/>
              </a:rPr>
              <a:t>Now your scene includes: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venir Next LT Pro" panose="020B0504020202020204" pitchFamily="34" charset="77"/>
              </a:rPr>
              <a:t>A VR camera that follows your head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venir Next LT Pro" panose="020B0504020202020204" pitchFamily="34" charset="77"/>
              </a:rPr>
              <a:t>Controllers that interact with objects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venir Next LT Pro" panose="020B0504020202020204" pitchFamily="34" charset="77"/>
              </a:rPr>
              <a:t>Teleport movement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venir Next LT Pro" panose="020B0504020202020204" pitchFamily="34" charset="77"/>
              </a:rPr>
              <a:t>Physics-based grabbing and throwing</a:t>
            </a:r>
          </a:p>
        </p:txBody>
      </p:sp>
      <p:pic>
        <p:nvPicPr>
          <p:cNvPr id="6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153704C8-4CB9-A06B-C150-7F44E2B7D0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4"/>
          <a:stretch>
            <a:fillRect/>
          </a:stretch>
        </p:blipFill>
        <p:spPr bwMode="auto">
          <a:xfrm>
            <a:off x="11098530" y="6231835"/>
            <a:ext cx="827352" cy="45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818CCE8-0759-B1CC-06F8-412433D9235D}"/>
              </a:ext>
            </a:extLst>
          </p:cNvPr>
          <p:cNvSpPr txBox="1"/>
          <p:nvPr/>
        </p:nvSpPr>
        <p:spPr>
          <a:xfrm>
            <a:off x="7663954" y="5019739"/>
            <a:ext cx="34345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Avenir Next LT Pro" panose="020B0504020202020204" pitchFamily="34" charset="77"/>
              </a:rPr>
              <a:t>Put on your headset,</a:t>
            </a:r>
          </a:p>
          <a:p>
            <a:pPr algn="ctr"/>
            <a:r>
              <a:rPr lang="en-US" sz="2400" b="1" dirty="0">
                <a:latin typeface="Avenir Next LT Pro" panose="020B0504020202020204" pitchFamily="34" charset="77"/>
              </a:rPr>
              <a:t>It’s VR time</a:t>
            </a:r>
            <a:endParaRPr lang="en-US" sz="2400" dirty="0"/>
          </a:p>
        </p:txBody>
      </p:sp>
      <p:pic>
        <p:nvPicPr>
          <p:cNvPr id="24" name="Picture 23" descr="A cartoon of a character wearing a vr headset&#10;&#10;AI-generated content may be incorrect.">
            <a:extLst>
              <a:ext uri="{FF2B5EF4-FFF2-40B4-BE49-F238E27FC236}">
                <a16:creationId xmlns:a16="http://schemas.microsoft.com/office/drawing/2014/main" id="{640F6FAB-0C14-91C7-A782-61F1070B2A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8169" y="1991789"/>
            <a:ext cx="3284037" cy="328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20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A3997-A402-D62D-4F5F-CB5AB6BD9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C68EBDF-F314-8FF4-C40A-9C4CD49D0E5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F2013DFF-5A41-E1DA-8EED-C295F283D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87" y="1152408"/>
            <a:ext cx="11108227" cy="83592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dirty="0"/>
              <a:t>Next: Live Demo and Headset Tryout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3642F4-1752-E5CA-CD58-97795A1A4A70}"/>
              </a:ext>
            </a:extLst>
          </p:cNvPr>
          <p:cNvSpPr txBox="1"/>
          <p:nvPr/>
        </p:nvSpPr>
        <p:spPr>
          <a:xfrm>
            <a:off x="591706" y="2554312"/>
            <a:ext cx="109205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Next LT Pro" panose="020B0504020202020204" pitchFamily="34" charset="77"/>
              </a:rPr>
              <a:t>Try the scene you built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Next LT Pro" panose="020B0504020202020204" pitchFamily="34" charset="77"/>
              </a:rPr>
              <a:t>Explore advanced VR interactions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Next LT Pro" panose="020B0504020202020204" pitchFamily="34" charset="77"/>
              </a:rPr>
              <a:t>Ask questions or get help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031376-7A24-185C-5A95-B23F23B892BE}"/>
              </a:ext>
            </a:extLst>
          </p:cNvPr>
          <p:cNvSpPr txBox="1"/>
          <p:nvPr/>
        </p:nvSpPr>
        <p:spPr>
          <a:xfrm>
            <a:off x="572686" y="4320622"/>
            <a:ext cx="10920500" cy="1558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200" b="1" dirty="0">
                <a:latin typeface="Avenir Next LT Pro" panose="020B0504020202020204" pitchFamily="34" charset="77"/>
              </a:rPr>
              <a:t>Explore after the workshop: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0" dirty="0">
                <a:latin typeface="Avenir Next LT Pro" panose="020B0504020202020204" pitchFamily="34" charset="77"/>
              </a:rPr>
              <a:t>Unity Learn – VR Beginner Pathway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0" dirty="0">
                <a:latin typeface="Avenir Next LT Pro" panose="020B0504020202020204" pitchFamily="34" charset="77"/>
              </a:rPr>
              <a:t>Ask for today’s project files on request</a:t>
            </a:r>
          </a:p>
        </p:txBody>
      </p:sp>
      <p:pic>
        <p:nvPicPr>
          <p:cNvPr id="9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A53A3522-879F-1FE1-D987-64928C2287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4"/>
          <a:stretch>
            <a:fillRect/>
          </a:stretch>
        </p:blipFill>
        <p:spPr bwMode="auto">
          <a:xfrm>
            <a:off x="11098530" y="6231835"/>
            <a:ext cx="827352" cy="45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829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E630C3-DF6F-05F4-B515-4B8F9C88D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9FBDFC7-A15F-9F9F-00D8-FE11E580DDF5}"/>
              </a:ext>
            </a:extLst>
          </p:cNvPr>
          <p:cNvSpPr txBox="1"/>
          <p:nvPr/>
        </p:nvSpPr>
        <p:spPr>
          <a:xfrm>
            <a:off x="3771710" y="4692767"/>
            <a:ext cx="437077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Avenir Next LT Pro" panose="020B0504020202020204" pitchFamily="34" charset="77"/>
              </a:rPr>
              <a:t>Alicia Esquivel Morel </a:t>
            </a:r>
          </a:p>
          <a:p>
            <a:pPr algn="ctr"/>
            <a:r>
              <a:rPr lang="en-US" sz="1800" dirty="0">
                <a:latin typeface="Avenir Next LT Pro" panose="020B0504020202020204" pitchFamily="34" charset="77"/>
              </a:rPr>
              <a:t>Graduate Instructor</a:t>
            </a:r>
          </a:p>
          <a:p>
            <a:pPr algn="ctr"/>
            <a:r>
              <a:rPr lang="en-US" dirty="0">
                <a:latin typeface="Avenir Next LT Pro" panose="020B0504020202020204" pitchFamily="34" charset="77"/>
              </a:rPr>
              <a:t> </a:t>
            </a:r>
            <a:r>
              <a:rPr lang="en-US" sz="1600" dirty="0">
                <a:latin typeface="Avenir Next LT Pro" panose="020B0504020202020204" pitchFamily="34" charset="77"/>
              </a:rPr>
              <a:t>E2437B Lafferre Hall  | </a:t>
            </a:r>
            <a:r>
              <a:rPr lang="en-US" sz="1600" dirty="0">
                <a:latin typeface="Avenir Next LT Pro" panose="020B0504020202020204" pitchFamily="34" charset="77"/>
                <a:hlinkClick r:id="rId3"/>
              </a:rPr>
              <a:t>ace6qv@missouri.edu</a:t>
            </a:r>
            <a:endParaRPr lang="en-US" sz="1600" dirty="0">
              <a:latin typeface="Avenir Next LT Pro" panose="020B0504020202020204" pitchFamily="34" charset="77"/>
            </a:endParaRPr>
          </a:p>
          <a:p>
            <a:pPr algn="ctr"/>
            <a:r>
              <a:rPr lang="en-US" sz="1600" dirty="0">
                <a:latin typeface="Avenir Next LT Pro" panose="020B0504020202020204" pitchFamily="34" charset="77"/>
              </a:rPr>
              <a:t>Engineering and Information Technology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49ECEDC-B1E8-D8EF-EDD8-BBCB46AAE0BD}"/>
              </a:ext>
            </a:extLst>
          </p:cNvPr>
          <p:cNvSpPr txBox="1">
            <a:spLocks/>
          </p:cNvSpPr>
          <p:nvPr/>
        </p:nvSpPr>
        <p:spPr>
          <a:xfrm>
            <a:off x="4598093" y="2969427"/>
            <a:ext cx="2995814" cy="12475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100">
                <a:solidFill>
                  <a:schemeClr val="tx1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dirty="0"/>
              <a:t>Thank you!</a:t>
            </a:r>
            <a:endParaRPr lang="en-US" sz="4400" b="0" dirty="0"/>
          </a:p>
        </p:txBody>
      </p:sp>
      <p:pic>
        <p:nvPicPr>
          <p:cNvPr id="10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8E744183-47BE-423A-469D-C03AAAD2D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848" y="680661"/>
            <a:ext cx="2356499" cy="1733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28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B02EB8-DF06-264C-72CB-2E965A5C5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B61963A-72EF-AD84-2D69-FDD0967F92B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67031CD5-D048-4368-7203-3794651BE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87" y="1152408"/>
            <a:ext cx="11108227" cy="835923"/>
          </a:xfrm>
        </p:spPr>
        <p:txBody>
          <a:bodyPr/>
          <a:lstStyle/>
          <a:p>
            <a:r>
              <a:rPr lang="en-US" dirty="0"/>
              <a:t>What You’ll Do Today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3035F1-F835-04CB-E5F5-8ED0A77FB58B}"/>
              </a:ext>
            </a:extLst>
          </p:cNvPr>
          <p:cNvSpPr txBox="1">
            <a:spLocks/>
          </p:cNvSpPr>
          <p:nvPr/>
        </p:nvSpPr>
        <p:spPr>
          <a:xfrm>
            <a:off x="526221" y="2206461"/>
            <a:ext cx="10572309" cy="28945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You will learn how to:</a:t>
            </a:r>
          </a:p>
          <a:p>
            <a:endParaRPr lang="en-US" sz="2000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Set up a Unity project for VR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Add a VR player (headset + controllers)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Move using teleportation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Grab and interact with virtual objects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Try examples of more advanced VR interactions</a:t>
            </a:r>
          </a:p>
        </p:txBody>
      </p:sp>
      <p:pic>
        <p:nvPicPr>
          <p:cNvPr id="9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BDCF4404-263F-B747-0D6E-BCA56BA5B6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4"/>
          <a:stretch>
            <a:fillRect/>
          </a:stretch>
        </p:blipFill>
        <p:spPr bwMode="auto">
          <a:xfrm>
            <a:off x="11098530" y="6231835"/>
            <a:ext cx="827352" cy="45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8BB4EE-22A7-32B7-50E5-BCA1F353E140}"/>
              </a:ext>
            </a:extLst>
          </p:cNvPr>
          <p:cNvSpPr txBox="1"/>
          <p:nvPr/>
        </p:nvSpPr>
        <p:spPr>
          <a:xfrm>
            <a:off x="7678941" y="4736214"/>
            <a:ext cx="34345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Avenir Next LT Pro" panose="020B0504020202020204" pitchFamily="34" charset="77"/>
              </a:rPr>
              <a:t>No experience required, let’s go!</a:t>
            </a:r>
            <a:endParaRPr lang="en-US" sz="2400" dirty="0"/>
          </a:p>
        </p:txBody>
      </p:sp>
      <p:pic>
        <p:nvPicPr>
          <p:cNvPr id="11" name="Picture 10" descr="A cartoon of a character wearing a vr headset&#10;&#10;AI-generated content may be incorrect.">
            <a:extLst>
              <a:ext uri="{FF2B5EF4-FFF2-40B4-BE49-F238E27FC236}">
                <a16:creationId xmlns:a16="http://schemas.microsoft.com/office/drawing/2014/main" id="{1B25B803-C768-E79E-C16D-EB0495E8D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5277" y="1598902"/>
            <a:ext cx="3284037" cy="328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994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C512B-121E-A29E-7A43-10DDD5AAA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A2525993-946E-E9AB-841D-E750553BBC58}"/>
              </a:ext>
            </a:extLst>
          </p:cNvPr>
          <p:cNvSpPr txBox="1">
            <a:spLocks/>
          </p:cNvSpPr>
          <p:nvPr/>
        </p:nvSpPr>
        <p:spPr>
          <a:xfrm>
            <a:off x="511087" y="1988331"/>
            <a:ext cx="7123516" cy="393658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dirty="0"/>
              <a:t>VR creates a sense of </a:t>
            </a:r>
            <a:r>
              <a:rPr lang="en-US" sz="2200" dirty="0"/>
              <a:t>presence</a:t>
            </a:r>
            <a:r>
              <a:rPr lang="en-US" sz="2200" b="0" dirty="0"/>
              <a:t> – feeling like you are inside the virtual world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dirty="0"/>
              <a:t>The goal is to trick your brain into treating virtual objects and spaces as real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dirty="0"/>
              <a:t>VR is used in: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dirty="0"/>
              <a:t>Games and entertainment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dirty="0"/>
              <a:t>Education and training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dirty="0"/>
              <a:t>Health and therapy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dirty="0"/>
              <a:t>Architecture and design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dirty="0"/>
              <a:t>Remote collaboration and simulation</a:t>
            </a:r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642833D3-1893-30FF-A9D6-0C5BEC066992}"/>
              </a:ext>
            </a:extLst>
          </p:cNvPr>
          <p:cNvSpPr txBox="1">
            <a:spLocks/>
          </p:cNvSpPr>
          <p:nvPr/>
        </p:nvSpPr>
        <p:spPr>
          <a:xfrm>
            <a:off x="511088" y="1152408"/>
            <a:ext cx="7829216" cy="8359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100">
                <a:solidFill>
                  <a:schemeClr val="tx1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 sz="3800" dirty="0"/>
              <a:t>What is VR and Why It Matters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CCBE9-DF58-0FD8-1D3A-446353476E15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pic>
        <p:nvPicPr>
          <p:cNvPr id="6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70455133-B19C-7D7C-B91A-E9FCB1C63A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4"/>
          <a:stretch>
            <a:fillRect/>
          </a:stretch>
        </p:blipFill>
        <p:spPr bwMode="auto">
          <a:xfrm>
            <a:off x="11098530" y="6231835"/>
            <a:ext cx="827352" cy="45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6" name="Picture 2" descr="TELL Research Lab – Technology to Enhance Learning Lab">
            <a:extLst>
              <a:ext uri="{FF2B5EF4-FFF2-40B4-BE49-F238E27FC236}">
                <a16:creationId xmlns:a16="http://schemas.microsoft.com/office/drawing/2014/main" id="{6BD36397-9F53-7C45-E830-6C6EB8EFF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009" y="786483"/>
            <a:ext cx="3171903" cy="2378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Mizzou Engineers explore broad ...">
            <a:extLst>
              <a:ext uri="{FF2B5EF4-FFF2-40B4-BE49-F238E27FC236}">
                <a16:creationId xmlns:a16="http://schemas.microsoft.com/office/drawing/2014/main" id="{B0BDA46C-C287-D3CA-7600-86A3C993C2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830" y="3253001"/>
            <a:ext cx="4248082" cy="237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69B705-38DE-663B-701F-161135A259BF}"/>
              </a:ext>
            </a:extLst>
          </p:cNvPr>
          <p:cNvSpPr txBox="1"/>
          <p:nvPr/>
        </p:nvSpPr>
        <p:spPr>
          <a:xfrm>
            <a:off x="6396787" y="5647919"/>
            <a:ext cx="562491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/>
              <a:t>Research at MU has been advancing the applications and uses of VR technology.</a:t>
            </a:r>
          </a:p>
        </p:txBody>
      </p:sp>
    </p:spTree>
    <p:extLst>
      <p:ext uri="{BB962C8B-B14F-4D97-AF65-F5344CB8AC3E}">
        <p14:creationId xmlns:p14="http://schemas.microsoft.com/office/powerpoint/2010/main" val="2691428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A61C4-F575-59DC-1FF0-76B00D8FC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C83A355-0641-AE86-F6F5-3BF385BFDA9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635BB3B8-9F27-41E0-EEFC-DD6A9DD90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87" y="1152408"/>
            <a:ext cx="11108227" cy="835923"/>
          </a:xfrm>
        </p:spPr>
        <p:txBody>
          <a:bodyPr/>
          <a:lstStyle/>
          <a:p>
            <a:r>
              <a:rPr lang="en-US" dirty="0"/>
              <a:t>What Makes Good VR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D5AB7B8-5AF5-A6D1-7857-D5CDD3CF0C5A}"/>
              </a:ext>
            </a:extLst>
          </p:cNvPr>
          <p:cNvSpPr txBox="1">
            <a:spLocks/>
          </p:cNvSpPr>
          <p:nvPr/>
        </p:nvSpPr>
        <p:spPr>
          <a:xfrm>
            <a:off x="383913" y="2277985"/>
            <a:ext cx="5854327" cy="34448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Natural interaction: </a:t>
            </a:r>
            <a:r>
              <a:rPr lang="en-US" sz="2200" b="0" dirty="0"/>
              <a:t>grab, touch, push, look — not just mouse clicks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Comfortable movement </a:t>
            </a:r>
            <a:r>
              <a:rPr lang="en-US" sz="2200" b="0" dirty="0"/>
              <a:t>— avoid sudden motion to reduce motion sickness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Correct scale </a:t>
            </a:r>
            <a:r>
              <a:rPr lang="en-US" sz="2200" b="0" dirty="0"/>
              <a:t>— objects should feel real in size and distance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A clear purpose </a:t>
            </a:r>
            <a:r>
              <a:rPr lang="en-US" sz="2200" b="0" dirty="0"/>
              <a:t>— explore, build, solve, learn, simulate</a:t>
            </a:r>
          </a:p>
        </p:txBody>
      </p:sp>
      <p:pic>
        <p:nvPicPr>
          <p:cNvPr id="4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AA9CD2FE-D068-D3FF-1370-75C8442B0D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4"/>
          <a:stretch>
            <a:fillRect/>
          </a:stretch>
        </p:blipFill>
        <p:spPr bwMode="auto">
          <a:xfrm>
            <a:off x="11098530" y="6231835"/>
            <a:ext cx="827352" cy="45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nterdimensional collaboration">
            <a:extLst>
              <a:ext uri="{FF2B5EF4-FFF2-40B4-BE49-F238E27FC236}">
                <a16:creationId xmlns:a16="http://schemas.microsoft.com/office/drawing/2014/main" id="{CEFE2A1B-C5D2-E23F-C63A-AF6F10AD49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541" y="528907"/>
            <a:ext cx="3656546" cy="2435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An image showing the virtual gallery including walls, framed paintings and lighting effects all in a virtual environment">
            <a:extLst>
              <a:ext uri="{FF2B5EF4-FFF2-40B4-BE49-F238E27FC236}">
                <a16:creationId xmlns:a16="http://schemas.microsoft.com/office/drawing/2014/main" id="{34298CA3-7213-8D4B-3F6D-1CFCC1ED2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4720" y="3108369"/>
            <a:ext cx="4539714" cy="2518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CDA01F-2448-6C0A-4368-976608E6C8C5}"/>
              </a:ext>
            </a:extLst>
          </p:cNvPr>
          <p:cNvSpPr txBox="1"/>
          <p:nvPr/>
        </p:nvSpPr>
        <p:spPr>
          <a:xfrm>
            <a:off x="7293993" y="5666796"/>
            <a:ext cx="46318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1" dirty="0">
                <a:solidFill>
                  <a:srgbClr val="111111"/>
                </a:solidFill>
                <a:effectLst/>
                <a:latin typeface="Open Sans" panose="020B0606030504020204" pitchFamily="34" charset="0"/>
              </a:rPr>
              <a:t>An image of the virtual museum, available in the Oculus Rift Store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43653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4FB2DF-65FD-BB6F-01B9-1F42DB0B7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88204E16-C8E8-65D8-E83A-43BF5336F2A3}"/>
              </a:ext>
            </a:extLst>
          </p:cNvPr>
          <p:cNvSpPr txBox="1">
            <a:spLocks/>
          </p:cNvSpPr>
          <p:nvPr/>
        </p:nvSpPr>
        <p:spPr>
          <a:xfrm>
            <a:off x="572686" y="1999002"/>
            <a:ext cx="6664455" cy="36071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0" dirty="0"/>
              <a:t>VR users are physically moving → requires safe space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0" dirty="0"/>
              <a:t>Headsets can cause fatigue or nausea if poorly designed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0" dirty="0"/>
              <a:t>Users are visually and audibly isolated from the real world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0" dirty="0"/>
              <a:t>Hardware is still expensive → Unity makes VR development more accessible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B5DF5DF-51FA-8636-F9AA-0B5D4F9AFE1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0470E804-90C2-690C-EDED-16A19456B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87" y="1152408"/>
            <a:ext cx="11108227" cy="835923"/>
          </a:xfrm>
        </p:spPr>
        <p:txBody>
          <a:bodyPr/>
          <a:lstStyle/>
          <a:p>
            <a:r>
              <a:rPr lang="en-US" dirty="0"/>
              <a:t>Things to Keep in Mind</a:t>
            </a:r>
          </a:p>
        </p:txBody>
      </p:sp>
      <p:pic>
        <p:nvPicPr>
          <p:cNvPr id="6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9F3E6B01-D2AF-BCA5-1295-C8A5CDAAE9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4"/>
          <a:stretch>
            <a:fillRect/>
          </a:stretch>
        </p:blipFill>
        <p:spPr bwMode="auto">
          <a:xfrm>
            <a:off x="11098530" y="6231835"/>
            <a:ext cx="827352" cy="45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tudent uses VR">
            <a:extLst>
              <a:ext uri="{FF2B5EF4-FFF2-40B4-BE49-F238E27FC236}">
                <a16:creationId xmlns:a16="http://schemas.microsoft.com/office/drawing/2014/main" id="{A5173BB2-8DFC-A51E-5F37-1794A0F46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9327" y="167472"/>
            <a:ext cx="2536555" cy="2454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Man at computer with another man inside motion capture system">
            <a:extLst>
              <a:ext uri="{FF2B5EF4-FFF2-40B4-BE49-F238E27FC236}">
                <a16:creationId xmlns:a16="http://schemas.microsoft.com/office/drawing/2014/main" id="{1FF79051-84C6-E9F2-441D-184AC679DE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685" y="2739958"/>
            <a:ext cx="4359197" cy="286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5BC553-8B4D-B6F3-676F-3659706FC449}"/>
              </a:ext>
            </a:extLst>
          </p:cNvPr>
          <p:cNvSpPr txBox="1"/>
          <p:nvPr/>
        </p:nvSpPr>
        <p:spPr>
          <a:xfrm>
            <a:off x="6222381" y="5657372"/>
            <a:ext cx="587117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motion capture system takes images from all angles to turn people into digital avatars.</a:t>
            </a:r>
          </a:p>
        </p:txBody>
      </p:sp>
    </p:spTree>
    <p:extLst>
      <p:ext uri="{BB962C8B-B14F-4D97-AF65-F5344CB8AC3E}">
        <p14:creationId xmlns:p14="http://schemas.microsoft.com/office/powerpoint/2010/main" val="724298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994FD-18C0-44A5-84D8-603FDBF49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72EAFBF-F295-1B30-5E4E-06CD7337A66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BA826FF1-C2BB-1AB5-CE27-F0688AB4F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87" y="1152408"/>
            <a:ext cx="11108227" cy="835923"/>
          </a:xfrm>
        </p:spPr>
        <p:txBody>
          <a:bodyPr/>
          <a:lstStyle/>
          <a:p>
            <a:r>
              <a:rPr lang="en-US" sz="3600" dirty="0"/>
              <a:t>What You Will Build Today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C2E471C3-F062-7993-65FE-14C0FFDC944A}"/>
              </a:ext>
            </a:extLst>
          </p:cNvPr>
          <p:cNvSpPr txBox="1">
            <a:spLocks/>
          </p:cNvSpPr>
          <p:nvPr/>
        </p:nvSpPr>
        <p:spPr>
          <a:xfrm>
            <a:off x="557554" y="2206461"/>
            <a:ext cx="6066270" cy="33331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2200" dirty="0"/>
              <a:t>By the end of this session, you will have:</a:t>
            </a:r>
          </a:p>
          <a:p>
            <a:pPr marL="342900" indent="-34290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dirty="0"/>
              <a:t>A working Unity VR project</a:t>
            </a:r>
          </a:p>
          <a:p>
            <a:pPr marL="342900" indent="-34290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dirty="0"/>
              <a:t>A player rig (head + hands)</a:t>
            </a:r>
          </a:p>
          <a:p>
            <a:pPr marL="342900" indent="-34290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dirty="0"/>
              <a:t>Teleport locomotion</a:t>
            </a:r>
          </a:p>
          <a:p>
            <a:pPr marL="342900" indent="-34290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b="0" dirty="0"/>
              <a:t>Grabbable, throwable physics object</a:t>
            </a:r>
          </a:p>
        </p:txBody>
      </p:sp>
      <p:pic>
        <p:nvPicPr>
          <p:cNvPr id="2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E0C8B3DC-6D34-FBD8-E229-7E8E22C099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4"/>
          <a:stretch>
            <a:fillRect/>
          </a:stretch>
        </p:blipFill>
        <p:spPr bwMode="auto">
          <a:xfrm>
            <a:off x="11098530" y="6231835"/>
            <a:ext cx="827352" cy="45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XR Development in Unity: AR, VR and Spatial Solutions | Unity">
            <a:extLst>
              <a:ext uri="{FF2B5EF4-FFF2-40B4-BE49-F238E27FC236}">
                <a16:creationId xmlns:a16="http://schemas.microsoft.com/office/drawing/2014/main" id="{B80C739E-DF31-8719-7E4B-AABAEA394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6876" y="3325857"/>
            <a:ext cx="4317570" cy="2430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VR Game Development Software &amp; Engine | Unity">
            <a:extLst>
              <a:ext uri="{FF2B5EF4-FFF2-40B4-BE49-F238E27FC236}">
                <a16:creationId xmlns:a16="http://schemas.microsoft.com/office/drawing/2014/main" id="{3C826C51-9E2B-FD89-0F68-BD6135CFA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8369" y="718768"/>
            <a:ext cx="4320946" cy="2430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303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D0F7D-5D1C-386F-A526-6AB597677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6A082A2-54D9-0E15-B9B9-2A4E5DED1EE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DF0621-D9FC-C737-AE05-7C703E561710}"/>
              </a:ext>
            </a:extLst>
          </p:cNvPr>
          <p:cNvSpPr txBox="1"/>
          <p:nvPr/>
        </p:nvSpPr>
        <p:spPr>
          <a:xfrm>
            <a:off x="9015984" y="6301478"/>
            <a:ext cx="27736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i="0" dirty="0">
                <a:solidFill>
                  <a:srgbClr val="767676"/>
                </a:solidFill>
                <a:effectLst/>
                <a:latin typeface="Roboto" panose="020F0502020204030204" pitchFamily="34" charset="0"/>
              </a:rPr>
              <a:t>Information Technology (IT) </a:t>
            </a:r>
            <a:endParaRPr lang="en-US" sz="1400" dirty="0"/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8906F82C-5CEC-F058-5A77-6BB23385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87" y="1152408"/>
            <a:ext cx="11108227" cy="835923"/>
          </a:xfrm>
        </p:spPr>
        <p:txBody>
          <a:bodyPr/>
          <a:lstStyle/>
          <a:p>
            <a:r>
              <a:rPr lang="en-US" dirty="0"/>
              <a:t>Step 1: Create a New Unity Project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F210B9-C335-5811-D302-E4233532B419}"/>
              </a:ext>
            </a:extLst>
          </p:cNvPr>
          <p:cNvSpPr txBox="1"/>
          <p:nvPr/>
        </p:nvSpPr>
        <p:spPr>
          <a:xfrm>
            <a:off x="526221" y="2546173"/>
            <a:ext cx="5569779" cy="27012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dirty="0">
                <a:latin typeface="Avenir Next LT Pro" panose="020B0504020202020204" pitchFamily="34" charset="77"/>
              </a:rPr>
              <a:t>Open Unity Hub → New Project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dirty="0">
                <a:latin typeface="Avenir Next LT Pro" panose="020B0504020202020204" pitchFamily="34" charset="77"/>
              </a:rPr>
              <a:t>Template: </a:t>
            </a:r>
            <a:r>
              <a:rPr lang="en-US" sz="2200" b="1" dirty="0">
                <a:latin typeface="Avenir Next LT Pro" panose="020B0504020202020204" pitchFamily="34" charset="77"/>
              </a:rPr>
              <a:t>3D (URP or Core 3D)</a:t>
            </a:r>
            <a:endParaRPr lang="en-US" sz="2200" dirty="0">
              <a:latin typeface="Avenir Next LT Pro" panose="020B0504020202020204" pitchFamily="34" charset="77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dirty="0">
                <a:latin typeface="Avenir Next LT Pro" panose="020B0504020202020204" pitchFamily="34" charset="77"/>
              </a:rPr>
              <a:t>Name it: </a:t>
            </a:r>
            <a:r>
              <a:rPr lang="en-US" sz="2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TigerHacks_VR</a:t>
            </a:r>
            <a:endParaRPr lang="en-US" sz="2200" dirty="0">
              <a:highlight>
                <a:srgbClr val="C0C0C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dirty="0">
                <a:latin typeface="Avenir Next LT Pro" panose="020B0504020202020204" pitchFamily="34" charset="77"/>
              </a:rPr>
              <a:t>Create</a:t>
            </a:r>
          </a:p>
        </p:txBody>
      </p:sp>
      <p:pic>
        <p:nvPicPr>
          <p:cNvPr id="14344" name="Picture 8" descr="Unity (game engine) - Wikipedia">
            <a:extLst>
              <a:ext uri="{FF2B5EF4-FFF2-40B4-BE49-F238E27FC236}">
                <a16:creationId xmlns:a16="http://schemas.microsoft.com/office/drawing/2014/main" id="{EC097C3D-0BE6-4566-9B01-CBE074FBC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7695" y="2929920"/>
            <a:ext cx="2921619" cy="1076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12">
            <a:extLst>
              <a:ext uri="{FF2B5EF4-FFF2-40B4-BE49-F238E27FC236}">
                <a16:creationId xmlns:a16="http://schemas.microsoft.com/office/drawing/2014/main" id="{F7662D78-BCA2-6AAC-E266-9FF8BF1F1D8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350" name="Picture 14">
            <a:extLst>
              <a:ext uri="{FF2B5EF4-FFF2-40B4-BE49-F238E27FC236}">
                <a16:creationId xmlns:a16="http://schemas.microsoft.com/office/drawing/2014/main" id="{AED88730-0C82-C384-E867-D4465AA9D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286" y="5124610"/>
            <a:ext cx="3133493" cy="402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52" name="Picture 16" descr="Meta Quest 3 (Oculus) Advanced All-In-One Virtual Reality Headset">
            <a:extLst>
              <a:ext uri="{FF2B5EF4-FFF2-40B4-BE49-F238E27FC236}">
                <a16:creationId xmlns:a16="http://schemas.microsoft.com/office/drawing/2014/main" id="{48C1D858-8A7D-871A-F1B2-E218BF0787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84" t="10268" r="15769" b="7291"/>
          <a:stretch>
            <a:fillRect/>
          </a:stretch>
        </p:blipFill>
        <p:spPr bwMode="auto">
          <a:xfrm>
            <a:off x="5564203" y="2307660"/>
            <a:ext cx="2832666" cy="339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67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7B19FE-FA88-9BE1-1803-78650B89C0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960F259-5194-772A-1F97-09C005F80C9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8BE0557F-C579-31EF-BB7E-3BDC697AD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87" y="1152408"/>
            <a:ext cx="11108227" cy="835923"/>
          </a:xfrm>
        </p:spPr>
        <p:txBody>
          <a:bodyPr/>
          <a:lstStyle/>
          <a:p>
            <a:r>
              <a:rPr lang="en-US" dirty="0"/>
              <a:t>Step 2: Install VR/XR Packages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639980-1CBD-F17C-304E-CE55931FF227}"/>
              </a:ext>
            </a:extLst>
          </p:cNvPr>
          <p:cNvSpPr txBox="1"/>
          <p:nvPr/>
        </p:nvSpPr>
        <p:spPr>
          <a:xfrm>
            <a:off x="526221" y="1855561"/>
            <a:ext cx="6261688" cy="40977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200" dirty="0">
                <a:latin typeface="Avenir Next LT Pro" panose="020B0504020202020204" pitchFamily="34" charset="77"/>
              </a:rPr>
              <a:t>Window → </a:t>
            </a:r>
            <a:r>
              <a:rPr lang="en-US" sz="2200" b="1" dirty="0">
                <a:latin typeface="Avenir Next LT Pro" panose="020B0504020202020204" pitchFamily="34" charset="77"/>
              </a:rPr>
              <a:t>Package Manager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200" dirty="0">
                <a:latin typeface="Avenir Next LT Pro" panose="020B0504020202020204" pitchFamily="34" charset="77"/>
              </a:rPr>
              <a:t>Enable “Show Preview Packages”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200" b="1" dirty="0">
                <a:latin typeface="Avenir Next LT Pro" panose="020B0504020202020204" pitchFamily="34" charset="77"/>
              </a:rPr>
              <a:t>Install: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i="1" dirty="0">
                <a:latin typeface="Avenir Next LT Pro" panose="020B0504020202020204" pitchFamily="34" charset="77"/>
              </a:rPr>
              <a:t>XR Interaction Toolkit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i="1" dirty="0">
                <a:latin typeface="Avenir Next LT Pro" panose="020B0504020202020204" pitchFamily="34" charset="77"/>
              </a:rPr>
              <a:t>XR Plugin Management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200" dirty="0">
                <a:latin typeface="Avenir Next LT Pro" panose="020B0504020202020204" pitchFamily="34" charset="77"/>
              </a:rPr>
              <a:t>Go to Edit → Project Settings → XR Plugin Management → Enable </a:t>
            </a:r>
            <a:r>
              <a:rPr lang="en-US" sz="2200" b="1" dirty="0" err="1">
                <a:latin typeface="Avenir Next LT Pro" panose="020B0504020202020204" pitchFamily="34" charset="77"/>
              </a:rPr>
              <a:t>OpenXR</a:t>
            </a:r>
            <a:endParaRPr lang="en-US" sz="2200" b="1" dirty="0">
              <a:latin typeface="Avenir Next LT Pro" panose="020B0504020202020204" pitchFamily="34" charset="77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200" dirty="0">
                <a:latin typeface="Avenir Next LT Pro" panose="020B0504020202020204" pitchFamily="34" charset="77"/>
              </a:rPr>
              <a:t>If prompted: </a:t>
            </a:r>
            <a:r>
              <a:rPr lang="en-US" sz="2200" b="1" dirty="0">
                <a:latin typeface="Avenir Next LT Pro" panose="020B0504020202020204" pitchFamily="34" charset="77"/>
              </a:rPr>
              <a:t>Import XR Interaction Input</a:t>
            </a:r>
          </a:p>
        </p:txBody>
      </p:sp>
      <p:pic>
        <p:nvPicPr>
          <p:cNvPr id="9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48247317-9880-FA5D-5F61-2D12F83A41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4"/>
          <a:stretch>
            <a:fillRect/>
          </a:stretch>
        </p:blipFill>
        <p:spPr bwMode="auto">
          <a:xfrm>
            <a:off x="11098530" y="6231835"/>
            <a:ext cx="827352" cy="45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1111CF-8B75-F2D8-107F-1981212862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570" y="1971604"/>
            <a:ext cx="5495312" cy="23236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071EC3A-8F58-763E-5BBA-421D3D0E3D6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16765"/>
          <a:stretch>
            <a:fillRect/>
          </a:stretch>
        </p:blipFill>
        <p:spPr>
          <a:xfrm>
            <a:off x="8296506" y="4321170"/>
            <a:ext cx="3629375" cy="1671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285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F23D1-B1AB-B1C6-7245-DC9701817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372C913-C6F3-D4D1-C7D4-E6063EFFA2D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/>
              <a:t>TigerHacks</a:t>
            </a:r>
            <a:r>
              <a:rPr lang="en-US" dirty="0"/>
              <a:t> 2025- Mini VR Workshop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A411D23B-6B9D-0983-CC3B-12F474077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87" y="1152408"/>
            <a:ext cx="11108227" cy="835923"/>
          </a:xfrm>
        </p:spPr>
        <p:txBody>
          <a:bodyPr/>
          <a:lstStyle/>
          <a:p>
            <a:r>
              <a:rPr lang="en-US" dirty="0"/>
              <a:t>Step 3: Add a VR Player (XR Rig)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54F7C4B1-9258-E7DC-640E-F21708D08E5A}"/>
              </a:ext>
            </a:extLst>
          </p:cNvPr>
          <p:cNvSpPr txBox="1">
            <a:spLocks/>
          </p:cNvSpPr>
          <p:nvPr/>
        </p:nvSpPr>
        <p:spPr>
          <a:xfrm>
            <a:off x="573487" y="2105925"/>
            <a:ext cx="7112364" cy="31742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dirty="0"/>
              <a:t>In Hierarchy: Right-click → XR → </a:t>
            </a:r>
            <a:r>
              <a:rPr lang="en-US" dirty="0"/>
              <a:t>XR Origin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dirty="0"/>
              <a:t>This adds: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0" dirty="0"/>
              <a:t>Main Camera (your head)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0" dirty="0"/>
              <a:t>Left &amp; right controllers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b="0" dirty="0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Press Play </a:t>
            </a:r>
            <a:r>
              <a:rPr lang="en-US" b="0" dirty="0"/>
              <a:t>while wearing headset → you are inside the scene</a:t>
            </a:r>
            <a:endParaRPr lang="en-US" b="0" i="1" dirty="0">
              <a:solidFill>
                <a:srgbClr val="C00000"/>
              </a:solidFill>
            </a:endParaRPr>
          </a:p>
        </p:txBody>
      </p:sp>
      <p:pic>
        <p:nvPicPr>
          <p:cNvPr id="9" name="Picture 4" descr="TigerHacks: The University of Missouri's Largest Hackathon and Programming  Competition - Devpost">
            <a:extLst>
              <a:ext uri="{FF2B5EF4-FFF2-40B4-BE49-F238E27FC236}">
                <a16:creationId xmlns:a16="http://schemas.microsoft.com/office/drawing/2014/main" id="{B0D1DA8E-4BD7-691D-2479-BF3EDB0FA3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54"/>
          <a:stretch>
            <a:fillRect/>
          </a:stretch>
        </p:blipFill>
        <p:spPr bwMode="auto">
          <a:xfrm>
            <a:off x="11098530" y="6231835"/>
            <a:ext cx="827352" cy="45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F56113-65A9-0A28-9BC0-A9A4AAD0C3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5141" y="1988331"/>
            <a:ext cx="3365772" cy="38861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52837BE-3796-6528-BF12-460580D6D3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420" y="5438891"/>
            <a:ext cx="33528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57290"/>
      </p:ext>
    </p:extLst>
  </p:cSld>
  <p:clrMapOvr>
    <a:masterClrMapping/>
  </p:clrMapOvr>
</p:sld>
</file>

<file path=ppt/theme/theme1.xml><?xml version="1.0" encoding="utf-8"?>
<a:theme xmlns:a="http://schemas.openxmlformats.org/drawingml/2006/main" name="Mizzou Brand 1">
  <a:themeElements>
    <a:clrScheme name="Office">
      <a:dk1>
        <a:srgbClr val="000000"/>
      </a:dk1>
      <a:lt1>
        <a:srgbClr val="FFFFFF"/>
      </a:lt1>
      <a:dk2>
        <a:srgbClr val="FDB719"/>
      </a:dk2>
      <a:lt2>
        <a:srgbClr val="D4D4D4"/>
      </a:lt2>
      <a:accent1>
        <a:srgbClr val="7F4A0F"/>
      </a:accent1>
      <a:accent2>
        <a:srgbClr val="4A596E"/>
      </a:accent2>
      <a:accent3>
        <a:srgbClr val="6E0026"/>
      </a:accent3>
      <a:accent4>
        <a:srgbClr val="EF553F"/>
      </a:accent4>
      <a:accent5>
        <a:srgbClr val="008486"/>
      </a:accent5>
      <a:accent6>
        <a:srgbClr val="453D3F"/>
      </a:accent6>
      <a:hlink>
        <a:srgbClr val="6D0C27"/>
      </a:hlink>
      <a:folHlink>
        <a:srgbClr val="370013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9F555BDD-A276-4C4C-8ACF-CC9CCFF89218}" vid="{DE144075-430A-0A48-AB2D-C19460615C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E19D1F250E694BAAD8C54BFD6B67B2" ma:contentTypeVersion="20" ma:contentTypeDescription="Create a new document." ma:contentTypeScope="" ma:versionID="98f786fc5cbf6f8d47aab5919f359132">
  <xsd:schema xmlns:xsd="http://www.w3.org/2001/XMLSchema" xmlns:xs="http://www.w3.org/2001/XMLSchema" xmlns:p="http://schemas.microsoft.com/office/2006/metadata/properties" xmlns:ns2="8f59010d-bfae-4690-b442-17aac1929a53" xmlns:ns3="4e822213-79e0-466b-8a07-6ccb94f3e524" targetNamespace="http://schemas.microsoft.com/office/2006/metadata/properties" ma:root="true" ma:fieldsID="cdc4f168949029a59c71fc5e7a450752" ns2:_="" ns3:_="">
    <xsd:import namespace="8f59010d-bfae-4690-b442-17aac1929a53"/>
    <xsd:import namespace="4e822213-79e0-466b-8a07-6ccb94f3e5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59010d-bfae-4690-b442-17aac1929a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e20e570-3a27-4eff-9ea0-d3488a33fb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822213-79e0-466b-8a07-6ccb94f3e524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6ec45b42-71d2-42b2-82cb-677ce56ef8ee}" ma:internalName="TaxCatchAll" ma:showField="CatchAllData" ma:web="4e822213-79e0-466b-8a07-6ccb94f3e52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4e822213-79e0-466b-8a07-6ccb94f3e524">
      <UserInfo>
        <DisplayName>Silvey, Megan</DisplayName>
        <AccountId>893</AccountId>
        <AccountType/>
      </UserInfo>
      <UserInfo>
        <DisplayName>Wall, Laurie</DisplayName>
        <AccountId>4067</AccountId>
        <AccountType/>
      </UserInfo>
      <UserInfo>
        <DisplayName>Barnum, Brookelle (MU-Student)</DisplayName>
        <AccountId>6016</AccountId>
        <AccountType/>
      </UserInfo>
      <UserInfo>
        <DisplayName>Weaver, Linda</DisplayName>
        <AccountId>7200</AccountId>
        <AccountType/>
      </UserInfo>
      <UserInfo>
        <DisplayName>Williams, Abby (MU-Student)</DisplayName>
        <AccountId>8274</AccountId>
        <AccountType/>
      </UserInfo>
      <UserInfo>
        <DisplayName>Hulett, Hayden (MU-Student)</DisplayName>
        <AccountId>8275</AccountId>
        <AccountType/>
      </UserInfo>
      <UserInfo>
        <DisplayName>Stewart, Grace K. (MU-Student)</DisplayName>
        <AccountId>8276</AccountId>
        <AccountType/>
      </UserInfo>
    </SharedWithUsers>
    <MediaLengthInSeconds xmlns="8f59010d-bfae-4690-b442-17aac1929a53" xsi:nil="true"/>
    <TaxCatchAll xmlns="4e822213-79e0-466b-8a07-6ccb94f3e524" xsi:nil="true"/>
    <lcf76f155ced4ddcb4097134ff3c332f xmlns="8f59010d-bfae-4690-b442-17aac1929a5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1FFAEFDC-C27B-4DF2-9B2F-04E96798606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50CBF67-260D-4A90-9D90-3AC421A3D5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f59010d-bfae-4690-b442-17aac1929a53"/>
    <ds:schemaRef ds:uri="4e822213-79e0-466b-8a07-6ccb94f3e52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452D639-FD69-4C96-A8F7-C4E6C4005A55}">
  <ds:schemaRefs>
    <ds:schemaRef ds:uri="http://purl.org/dc/elements/1.1/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4e822213-79e0-466b-8a07-6ccb94f3e524"/>
    <ds:schemaRef ds:uri="http://schemas.microsoft.com/office/infopath/2007/PartnerControls"/>
    <ds:schemaRef ds:uri="8f59010d-bfae-4690-b442-17aac1929a53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Mizzou Brand 1</Template>
  <TotalTime>40752</TotalTime>
  <Words>701</Words>
  <Application>Microsoft Macintosh PowerPoint</Application>
  <PresentationFormat>Widescreen</PresentationFormat>
  <Paragraphs>122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Aptos</vt:lpstr>
      <vt:lpstr>Arial</vt:lpstr>
      <vt:lpstr>Avenir Next LT Pro</vt:lpstr>
      <vt:lpstr>Calibri</vt:lpstr>
      <vt:lpstr>Consolas</vt:lpstr>
      <vt:lpstr>Open Sans</vt:lpstr>
      <vt:lpstr>Roboto</vt:lpstr>
      <vt:lpstr>Satoshi</vt:lpstr>
      <vt:lpstr>Mizzou Brand 1</vt:lpstr>
      <vt:lpstr>Mini - VR Workshop Build Your First VR Experience with Unity + XR Toolkit</vt:lpstr>
      <vt:lpstr>What You’ll Do Today</vt:lpstr>
      <vt:lpstr>PowerPoint Presentation</vt:lpstr>
      <vt:lpstr>What Makes Good VR</vt:lpstr>
      <vt:lpstr>Things to Keep in Mind</vt:lpstr>
      <vt:lpstr>What You Will Build Today</vt:lpstr>
      <vt:lpstr>Step 1: Create a New Unity Project</vt:lpstr>
      <vt:lpstr>Step 2: Install VR/XR Packages</vt:lpstr>
      <vt:lpstr>Step 3: Add a VR Player (XR Rig)</vt:lpstr>
      <vt:lpstr>Step 4: Add Floor + Teleportation</vt:lpstr>
      <vt:lpstr>Step 5: Add a Grabbable Object</vt:lpstr>
      <vt:lpstr>You Just Built VR Interaction</vt:lpstr>
      <vt:lpstr>Next: Live Demo and Headset Tryout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Church, Jessica</dc:creator>
  <cp:lastModifiedBy>Esquivel Morel, Alicia (MU-Student)</cp:lastModifiedBy>
  <cp:revision>576</cp:revision>
  <dcterms:created xsi:type="dcterms:W3CDTF">2025-06-04T13:03:50Z</dcterms:created>
  <dcterms:modified xsi:type="dcterms:W3CDTF">2025-11-08T19:33:34Z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2200</vt:r8>
  </property>
  <property fmtid="{D5CDD505-2E9C-101B-9397-08002B2CF9AE}" pid="3" name="ContentTypeId">
    <vt:lpwstr>0x010100D0E19D1F250E694BAAD8C54BFD6B67B2</vt:lpwstr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  <property fmtid="{D5CDD505-2E9C-101B-9397-08002B2CF9AE}" pid="7" name="_ExtendedDescription">
    <vt:lpwstr/>
  </property>
  <property fmtid="{D5CDD505-2E9C-101B-9397-08002B2CF9AE}" pid="8" name="MediaServiceImageTags">
    <vt:lpwstr/>
  </property>
</Properties>
</file>

<file path=docProps/thumbnail.jpeg>
</file>